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3" r:id="rId3"/>
    <p:sldId id="338" r:id="rId4"/>
    <p:sldId id="325" r:id="rId5"/>
    <p:sldId id="337" r:id="rId6"/>
    <p:sldId id="332" r:id="rId7"/>
    <p:sldId id="333" r:id="rId8"/>
    <p:sldId id="334" r:id="rId9"/>
    <p:sldId id="335" r:id="rId10"/>
    <p:sldId id="340" r:id="rId11"/>
    <p:sldId id="331" r:id="rId12"/>
    <p:sldId id="336" r:id="rId13"/>
    <p:sldId id="339" r:id="rId14"/>
  </p:sldIdLst>
  <p:sldSz cx="9144000" cy="6858000" type="screen4x3"/>
  <p:notesSz cx="7077075" cy="90519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7173"/>
    <a:srgbClr val="888A8B"/>
    <a:srgbClr val="6D6F71"/>
    <a:srgbClr val="717375"/>
    <a:srgbClr val="99282E"/>
    <a:srgbClr val="CD702A"/>
    <a:srgbClr val="449C76"/>
    <a:srgbClr val="CE0F41"/>
    <a:srgbClr val="C11F3A"/>
    <a:srgbClr val="C21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88836" autoAdjust="0"/>
  </p:normalViewPr>
  <p:slideViewPr>
    <p:cSldViewPr snapToGrid="0" snapToObjects="1">
      <p:cViewPr varScale="1">
        <p:scale>
          <a:sx n="103" d="100"/>
          <a:sy n="103" d="100"/>
        </p:scale>
        <p:origin x="139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416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416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BD9D1E-E0F6-4504-B908-1E3FD4F8496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9"/>
            <a:ext cx="3066733" cy="45416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9"/>
            <a:ext cx="3066733" cy="45416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D31BDA-E9F7-4FC7-ACAA-03ADADEE6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66731" cy="452596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1" cy="452596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74763" y="677863"/>
            <a:ext cx="4527550" cy="3395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7709" y="4299665"/>
            <a:ext cx="5661659" cy="4073366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2" y="8597758"/>
            <a:ext cx="3066731" cy="452596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08705" y="8597758"/>
            <a:ext cx="3066731" cy="452596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5840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7709" y="4299665"/>
            <a:ext cx="5661659" cy="4073366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77863"/>
            <a:ext cx="4527550" cy="3395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646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7709" y="4299665"/>
            <a:ext cx="5661659" cy="4073366"/>
          </a:xfrm>
          <a:prstGeom prst="rect">
            <a:avLst/>
          </a:prstGeom>
        </p:spPr>
        <p:txBody>
          <a:bodyPr lIns="93162" tIns="93162" rIns="93162" bIns="93162" anchor="ctr" anchorCtr="0">
            <a:noAutofit/>
          </a:bodyPr>
          <a:lstStyle/>
          <a:p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77863"/>
            <a:ext cx="4527550" cy="33956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>
                <a:latin typeface="Tw Cen MT" panose="020B0602020104020603" pitchFamily="34" charset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17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6" r:id="rId4"/>
    <p:sldLayoutId id="2147483657" r:id="rId5"/>
    <p:sldLayoutId id="2147483660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veisrespect.org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ncadv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eduluthmodel.org/" TargetMode="External"/><Relationship Id="rId5" Type="http://schemas.openxmlformats.org/officeDocument/2006/relationships/hyperlink" Target="http://www.thehotline.org/" TargetMode="External"/><Relationship Id="rId4" Type="http://schemas.openxmlformats.org/officeDocument/2006/relationships/hyperlink" Target="http://www.scareleteen.com/" TargetMode="External"/><Relationship Id="rId9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tx1">
                <a:lumMod val="65000"/>
                <a:lumOff val="35000"/>
                <a:alpha val="66000"/>
              </a:schemeClr>
            </a:gs>
            <a:gs pos="0">
              <a:srgbClr val="FFFFFF">
                <a:alpha val="66000"/>
              </a:srgbClr>
            </a:gs>
          </a:gsLst>
          <a:lin ang="0" scaled="1"/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397967" y="1146737"/>
            <a:ext cx="6746033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BE0000"/>
              </a:buClr>
              <a:buSzPct val="25000"/>
              <a:buFont typeface="Calibri"/>
              <a:buNone/>
            </a:pPr>
            <a:r>
              <a:rPr lang="en-US" sz="6600" b="1" dirty="0" smtClean="0">
                <a:solidFill>
                  <a:srgbClr val="FFFFFF"/>
                </a:solidFill>
                <a:ea typeface="Calibri"/>
                <a:cs typeface="Times New Roman" panose="02020603050405020304" pitchFamily="18" charset="0"/>
                <a:sym typeface="Calibri"/>
              </a:rPr>
              <a:t>HEALTHY RELATIONSHIPS</a:t>
            </a:r>
            <a:endParaRPr lang="en-US" sz="6600" b="1" dirty="0">
              <a:solidFill>
                <a:srgbClr val="FFFFFF"/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Rectangle 2"/>
          <p:cNvSpPr/>
          <p:nvPr/>
        </p:nvSpPr>
        <p:spPr>
          <a:xfrm>
            <a:off x="0" y="0"/>
            <a:ext cx="2397967" cy="6155959"/>
          </a:xfrm>
          <a:prstGeom prst="rect">
            <a:avLst/>
          </a:prstGeom>
          <a:solidFill>
            <a:srgbClr val="C2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7722"/>
            <a:ext cx="4407485" cy="29182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3072" y="804688"/>
            <a:ext cx="9144000" cy="8636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dirty="0" smtClean="0">
                <a:solidFill>
                  <a:srgbClr val="6F7173"/>
                </a:solidFill>
                <a:latin typeface="Tw Cen MT Condensed" panose="020B0606020104020203" pitchFamily="34" charset="0"/>
                <a:ea typeface="Calibri"/>
                <a:cs typeface="Calibri"/>
                <a:sym typeface="Calibri"/>
              </a:rPr>
              <a:t>WHY TO REPORT</a:t>
            </a:r>
            <a:r>
              <a:rPr lang="en-US" sz="5400" b="1" dirty="0" smtClean="0">
                <a:solidFill>
                  <a:srgbClr val="008995"/>
                </a:solidFill>
                <a:latin typeface="Tw Cen MT Condensed" panose="020B0606020104020203" pitchFamily="34" charset="0"/>
                <a:ea typeface="Calibri"/>
                <a:cs typeface="Calibri"/>
                <a:sym typeface="Calibri"/>
              </a:rPr>
              <a:t/>
            </a:r>
            <a:br>
              <a:rPr lang="en-US" sz="5400" b="1" dirty="0" smtClean="0">
                <a:solidFill>
                  <a:srgbClr val="008995"/>
                </a:solidFill>
                <a:latin typeface="Tw Cen MT Condensed" panose="020B0606020104020203" pitchFamily="34" charset="0"/>
                <a:ea typeface="Calibri"/>
                <a:cs typeface="Calibri"/>
                <a:sym typeface="Calibri"/>
              </a:rPr>
            </a:br>
            <a:endParaRPr lang="en-US" sz="2800" b="1" i="0" u="none" strike="noStrike" cap="none" baseline="0" dirty="0">
              <a:solidFill>
                <a:srgbClr val="008995"/>
              </a:solidFill>
              <a:latin typeface="Tw Cen MT Condensed" panose="020B0606020104020203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9" name="Shape 92"/>
          <p:cNvSpPr txBox="1">
            <a:spLocks/>
          </p:cNvSpPr>
          <p:nvPr/>
        </p:nvSpPr>
        <p:spPr>
          <a:xfrm>
            <a:off x="0" y="1497377"/>
            <a:ext cx="5215812" cy="5026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Clr>
                <a:srgbClr val="008995"/>
              </a:buClr>
              <a:buNone/>
            </a:pPr>
            <a:r>
              <a:rPr lang="en-US" sz="2400" b="1" dirty="0" smtClean="0">
                <a:solidFill>
                  <a:srgbClr val="6F7173"/>
                </a:solidFill>
                <a:latin typeface="Tw Cen MT" panose="020B0602020104020603" pitchFamily="34" charset="0"/>
              </a:rPr>
              <a:t>Many people only express these issues to close friends…</a:t>
            </a:r>
            <a:endParaRPr lang="en-US" sz="2400" b="1" dirty="0" smtClean="0">
              <a:solidFill>
                <a:srgbClr val="6F7173"/>
              </a:solidFill>
              <a:latin typeface="Tw Cen MT" panose="020B0602020104020603" pitchFamily="34" charset="0"/>
            </a:endParaRPr>
          </a:p>
          <a:p>
            <a:pPr marL="203200" indent="0">
              <a:buClr>
                <a:srgbClr val="008995"/>
              </a:buClr>
              <a:buNone/>
            </a:pPr>
            <a:r>
              <a:rPr lang="en-US" sz="2400" b="1" dirty="0" smtClean="0">
                <a:solidFill>
                  <a:srgbClr val="6F7173"/>
                </a:solidFill>
                <a:latin typeface="Tw Cen MT" panose="020B0602020104020603" pitchFamily="34" charset="0"/>
              </a:rPr>
              <a:t>HIDDEN </a:t>
            </a:r>
            <a:r>
              <a:rPr lang="en-US" sz="2400" b="1" dirty="0" smtClean="0">
                <a:solidFill>
                  <a:srgbClr val="6F7173"/>
                </a:solidFill>
                <a:latin typeface="Tw Cen MT" panose="020B0602020104020603" pitchFamily="34" charset="0"/>
              </a:rPr>
              <a:t>HARM: </a:t>
            </a:r>
            <a:r>
              <a:rPr lang="en-US" sz="2400" dirty="0" smtClean="0">
                <a:solidFill>
                  <a:srgbClr val="6F7173"/>
                </a:solidFill>
                <a:latin typeface="Tw Cen MT" panose="020B0602020104020603" pitchFamily="34" charset="0"/>
              </a:rPr>
              <a:t>What we don’t know about one another…</a:t>
            </a:r>
          </a:p>
          <a:p>
            <a:pPr marL="203200" indent="0">
              <a:buClr>
                <a:srgbClr val="008995"/>
              </a:buClr>
              <a:buNone/>
            </a:pPr>
            <a:r>
              <a:rPr lang="en-US" sz="2400" dirty="0">
                <a:solidFill>
                  <a:srgbClr val="6F7173"/>
                </a:solidFill>
                <a:latin typeface="Tw Cen MT" panose="020B0602020104020603" pitchFamily="34" charset="0"/>
              </a:rPr>
              <a:t>Depression or other mental health issues</a:t>
            </a:r>
          </a:p>
          <a:p>
            <a:pPr marL="203200" indent="0">
              <a:buClr>
                <a:srgbClr val="008995"/>
              </a:buClr>
              <a:buNone/>
            </a:pPr>
            <a:r>
              <a:rPr lang="en-US" sz="2400" dirty="0" smtClean="0">
                <a:solidFill>
                  <a:srgbClr val="6F7173"/>
                </a:solidFill>
                <a:latin typeface="Tw Cen MT" panose="020B0602020104020603" pitchFamily="34" charset="0"/>
              </a:rPr>
              <a:t>Been </a:t>
            </a:r>
            <a:r>
              <a:rPr lang="en-US" sz="2400" dirty="0">
                <a:solidFill>
                  <a:srgbClr val="6F7173"/>
                </a:solidFill>
                <a:latin typeface="Tw Cen MT" panose="020B0602020104020603" pitchFamily="34" charset="0"/>
              </a:rPr>
              <a:t>the victim of sexual assault. </a:t>
            </a:r>
            <a:endParaRPr lang="en-US" sz="2400" dirty="0" smtClean="0">
              <a:solidFill>
                <a:srgbClr val="6F7173"/>
              </a:solidFill>
              <a:latin typeface="Tw Cen MT" panose="020B0602020104020603" pitchFamily="34" charset="0"/>
            </a:endParaRPr>
          </a:p>
          <a:p>
            <a:pPr marL="203200" indent="0">
              <a:buClr>
                <a:srgbClr val="008995"/>
              </a:buClr>
              <a:buNone/>
            </a:pPr>
            <a:r>
              <a:rPr lang="en-US" sz="2400" dirty="0" smtClean="0">
                <a:solidFill>
                  <a:srgbClr val="6F7173"/>
                </a:solidFill>
                <a:latin typeface="Tw Cen MT" panose="020B0602020104020603" pitchFamily="34" charset="0"/>
              </a:rPr>
              <a:t>Has </a:t>
            </a:r>
            <a:r>
              <a:rPr lang="en-US" sz="2400" dirty="0">
                <a:solidFill>
                  <a:srgbClr val="6F7173"/>
                </a:solidFill>
                <a:latin typeface="Tw Cen MT" panose="020B0602020104020603" pitchFamily="34" charset="0"/>
              </a:rPr>
              <a:t>had an alcohol or other addiction</a:t>
            </a:r>
          </a:p>
          <a:p>
            <a:pPr marL="203200" indent="0">
              <a:buClr>
                <a:srgbClr val="008995"/>
              </a:buClr>
              <a:buNone/>
            </a:pPr>
            <a:r>
              <a:rPr lang="en-US" sz="2400" dirty="0">
                <a:solidFill>
                  <a:srgbClr val="6F7173"/>
                </a:solidFill>
                <a:latin typeface="Tw Cen MT" panose="020B0602020104020603" pitchFamily="34" charset="0"/>
              </a:rPr>
              <a:t>Has seriously considered or attempted suicide</a:t>
            </a:r>
          </a:p>
          <a:p>
            <a:pPr marL="203200" indent="0">
              <a:buClr>
                <a:srgbClr val="008995"/>
              </a:buClr>
              <a:buNone/>
            </a:pPr>
            <a:r>
              <a:rPr lang="en-US" sz="2400" dirty="0" smtClean="0">
                <a:solidFill>
                  <a:srgbClr val="6F7173"/>
                </a:solidFill>
                <a:latin typeface="Tw Cen MT" panose="020B0602020104020603" pitchFamily="34" charset="0"/>
              </a:rPr>
              <a:t>Has </a:t>
            </a:r>
            <a:r>
              <a:rPr lang="en-US" sz="2400" dirty="0">
                <a:solidFill>
                  <a:srgbClr val="6F7173"/>
                </a:solidFill>
                <a:latin typeface="Tw Cen MT" panose="020B0602020104020603" pitchFamily="34" charset="0"/>
              </a:rPr>
              <a:t>been abused physically or </a:t>
            </a:r>
            <a:r>
              <a:rPr lang="en-US" sz="2400" dirty="0" smtClean="0">
                <a:solidFill>
                  <a:srgbClr val="6F7173"/>
                </a:solidFill>
                <a:latin typeface="Tw Cen MT" panose="020B0602020104020603" pitchFamily="34" charset="0"/>
              </a:rPr>
              <a:t>emotionally</a:t>
            </a:r>
            <a:endParaRPr lang="en-US" sz="2400" dirty="0">
              <a:solidFill>
                <a:srgbClr val="6F7173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072" y="-124013"/>
            <a:ext cx="9230144" cy="713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93" y="1747676"/>
            <a:ext cx="3753498" cy="37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314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302" y="1958098"/>
            <a:ext cx="3060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When To Intervene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Recognize the situation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Feel responsible to react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Choose how to respond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Take Action</a:t>
            </a:r>
            <a:endParaRPr lang="en-US" sz="2600" dirty="0">
              <a:latin typeface="Tw Cen MT" panose="020B0602020104020603" pitchFamily="34" charset="0"/>
            </a:endParaRPr>
          </a:p>
          <a:p>
            <a:endParaRPr lang="en-US" sz="2400" b="1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0897"/>
            <a:ext cx="9144000" cy="147002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D6F71"/>
                </a:solidFill>
              </a:rPr>
              <a:t>Protecting The Pack: Spotting &amp;</a:t>
            </a:r>
            <a:br>
              <a:rPr lang="en-US" sz="4800" b="1" dirty="0" smtClean="0">
                <a:solidFill>
                  <a:srgbClr val="6D6F71"/>
                </a:solidFill>
              </a:rPr>
            </a:br>
            <a:r>
              <a:rPr lang="en-US" sz="4800" b="1" dirty="0" smtClean="0">
                <a:solidFill>
                  <a:srgbClr val="6D6F71"/>
                </a:solidFill>
              </a:rPr>
              <a:t>Standing Up </a:t>
            </a:r>
            <a:r>
              <a:rPr lang="en-US" sz="4800" b="1" dirty="0">
                <a:solidFill>
                  <a:srgbClr val="6D6F71"/>
                </a:solidFill>
              </a:rPr>
              <a:t>T</a:t>
            </a:r>
            <a:r>
              <a:rPr lang="en-US" sz="4800" b="1" dirty="0" smtClean="0">
                <a:solidFill>
                  <a:srgbClr val="6D6F71"/>
                </a:solidFill>
              </a:rPr>
              <a:t>o Abuse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55568" y="2164703"/>
            <a:ext cx="30884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Safe &amp; Positive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Distract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Find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Make your presence felt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Speak up against abuse related humor or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endParaRPr lang="en-US" sz="2400" b="1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43" y="2164703"/>
            <a:ext cx="2808514" cy="39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0897"/>
            <a:ext cx="9144000" cy="147002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D6F71"/>
                </a:solidFill>
              </a:rPr>
              <a:t>An</a:t>
            </a:r>
            <a:r>
              <a:rPr lang="en-US" sz="4800" b="1" dirty="0" smtClean="0">
                <a:solidFill>
                  <a:srgbClr val="6D6F71"/>
                </a:solidFill>
              </a:rPr>
              <a:t> </a:t>
            </a:r>
            <a:r>
              <a:rPr lang="en-US" sz="4800" b="1" dirty="0" smtClean="0">
                <a:solidFill>
                  <a:srgbClr val="6D6F71"/>
                </a:solidFill>
              </a:rPr>
              <a:t>Ideal Relationship / </a:t>
            </a:r>
            <a:r>
              <a:rPr lang="en-US" sz="4800" b="1" dirty="0" smtClean="0">
                <a:solidFill>
                  <a:srgbClr val="6D6F71"/>
                </a:solidFill>
              </a:rPr>
              <a:t>Friendship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819469"/>
            <a:ext cx="0" cy="4068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19469"/>
            <a:ext cx="3810000" cy="381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5" y="1796790"/>
            <a:ext cx="4136571" cy="38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0897"/>
            <a:ext cx="9144000" cy="147002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D6F71"/>
                </a:solidFill>
              </a:rPr>
              <a:t>Where Can I Find Out More?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06363" y="1864516"/>
            <a:ext cx="39935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717375"/>
                </a:solidFill>
                <a:latin typeface="+mj-lt"/>
                <a:hlinkClick r:id="rId4"/>
              </a:rPr>
              <a:t>www.scareleteen.com</a:t>
            </a:r>
            <a:r>
              <a:rPr lang="en-US" sz="2000" dirty="0">
                <a:solidFill>
                  <a:srgbClr val="717375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717375"/>
                </a:solidFill>
                <a:latin typeface="+mj-lt"/>
              </a:rPr>
              <a:t>“Sex Education for the Real World”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717375"/>
                </a:solidFill>
                <a:latin typeface="+mj-lt"/>
                <a:hlinkClick r:id="rId5"/>
              </a:rPr>
              <a:t>www.thehotline.org</a:t>
            </a:r>
            <a:r>
              <a:rPr lang="en-US" sz="2000" dirty="0" smtClean="0">
                <a:solidFill>
                  <a:srgbClr val="717375"/>
                </a:solidFill>
                <a:latin typeface="+mj-lt"/>
              </a:rPr>
              <a:t> “National Domestic Violence Hotline”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717375"/>
                </a:solidFill>
                <a:latin typeface="+mj-lt"/>
                <a:hlinkClick r:id="rId6"/>
              </a:rPr>
              <a:t>www.theduluthmodel.org</a:t>
            </a:r>
            <a:r>
              <a:rPr lang="en-US" sz="2000" dirty="0" smtClean="0">
                <a:solidFill>
                  <a:srgbClr val="717375"/>
                </a:solidFill>
                <a:latin typeface="+mj-lt"/>
              </a:rPr>
              <a:t> “Domestic Abuse Intervention Programs”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717375"/>
                </a:solidFill>
                <a:latin typeface="+mj-lt"/>
                <a:hlinkClick r:id="rId7"/>
              </a:rPr>
              <a:t>www.ncadv.org</a:t>
            </a:r>
            <a:r>
              <a:rPr lang="en-US" sz="2000" dirty="0" smtClean="0">
                <a:solidFill>
                  <a:srgbClr val="717375"/>
                </a:solidFill>
                <a:latin typeface="+mj-lt"/>
              </a:rPr>
              <a:t> “National Coalition Against Domestic Violence”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717375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717375"/>
                </a:solidFill>
                <a:latin typeface="+mj-lt"/>
                <a:hlinkClick r:id="rId8"/>
              </a:rPr>
              <a:t>www.loveisrespect.org</a:t>
            </a:r>
            <a:r>
              <a:rPr lang="en-US" sz="2000" dirty="0" smtClean="0">
                <a:solidFill>
                  <a:srgbClr val="717375"/>
                </a:solidFill>
                <a:latin typeface="+mj-lt"/>
              </a:rPr>
              <a:t> “Love Is Respect” 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en-US" sz="2000" dirty="0" smtClean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05" y="1606765"/>
            <a:ext cx="4509187" cy="45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96" y="782418"/>
            <a:ext cx="2496684" cy="2496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7396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The following material is about healthy, unhealthy, and abusive relationship patterns and may cause discomfort. Please be aware of how you are feeling and remember to take care of yourself.</a:t>
            </a:r>
          </a:p>
          <a:p>
            <a:pPr algn="ctr"/>
            <a:r>
              <a:rPr lang="en-US" sz="18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Please be mindful and respectful of those around you.</a:t>
            </a:r>
          </a:p>
          <a:p>
            <a:pPr algn="ctr"/>
            <a:r>
              <a:rPr lang="en-US" sz="18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Remember that you may enter / re-enter the room as necessary, and that any reactions you are having are normal. </a:t>
            </a:r>
          </a:p>
          <a:p>
            <a:endParaRPr lang="en-US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6572" y="1993347"/>
            <a:ext cx="46093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Directions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Split into Pairs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Take </a:t>
            </a:r>
            <a:r>
              <a:rPr lang="en-US" sz="30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1-2</a:t>
            </a:r>
            <a:r>
              <a:rPr lang="en-US" sz="30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 minutes to </a:t>
            </a:r>
            <a:r>
              <a:rPr lang="en-US" sz="30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tell your partner your life story. 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The partner who is not telling their story may not speak or respond. </a:t>
            </a:r>
            <a:endParaRPr lang="en-US" sz="30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0897"/>
            <a:ext cx="9144000" cy="147002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D6F71"/>
                </a:solidFill>
              </a:rPr>
              <a:t>Partnered Activity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56" y="2170921"/>
            <a:ext cx="3432981" cy="34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001981"/>
            <a:ext cx="2864498" cy="259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1800" b="1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Communicating</a:t>
            </a:r>
          </a:p>
          <a:p>
            <a:pPr lvl="1" fontAlgn="base"/>
            <a:r>
              <a:rPr lang="en-US" sz="1800" b="1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Respectful</a:t>
            </a:r>
            <a:endParaRPr lang="en-US" sz="1800" dirty="0" smtClean="0">
              <a:solidFill>
                <a:srgbClr val="449C76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Trusting</a:t>
            </a:r>
            <a:endParaRPr lang="en-US" sz="1800" dirty="0" smtClean="0">
              <a:solidFill>
                <a:srgbClr val="449C76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Honest</a:t>
            </a:r>
            <a:endParaRPr lang="en-US" sz="1800" dirty="0" smtClean="0">
              <a:solidFill>
                <a:srgbClr val="449C76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Equal</a:t>
            </a:r>
            <a:endParaRPr lang="en-US" sz="1800" dirty="0" smtClean="0">
              <a:solidFill>
                <a:srgbClr val="449C76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Enjoying </a:t>
            </a:r>
            <a:r>
              <a:rPr lang="en-US" sz="1800" b="1" dirty="0">
                <a:solidFill>
                  <a:srgbClr val="449C76"/>
                </a:solidFill>
                <a:latin typeface="Tw Cen MT" panose="020B0602020104020603" pitchFamily="34" charset="0"/>
              </a:rPr>
              <a:t>personal </a:t>
            </a:r>
            <a:r>
              <a:rPr lang="en-US" sz="1800" b="1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time</a:t>
            </a:r>
            <a:endParaRPr lang="en-US" sz="1800" dirty="0">
              <a:solidFill>
                <a:srgbClr val="449C76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>
                <a:solidFill>
                  <a:srgbClr val="449C76"/>
                </a:solidFill>
                <a:latin typeface="Tw Cen MT" panose="020B0602020104020603" pitchFamily="34" charset="0"/>
              </a:rPr>
              <a:t>Making mutual sexual </a:t>
            </a:r>
            <a:r>
              <a:rPr lang="en-US" sz="1800" b="1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choices</a:t>
            </a:r>
            <a:r>
              <a:rPr lang="en-US" sz="1800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 </a:t>
            </a:r>
          </a:p>
          <a:p>
            <a:pPr lvl="1" fontAlgn="base"/>
            <a:r>
              <a:rPr lang="en-US" sz="1800" b="1" dirty="0" smtClean="0">
                <a:solidFill>
                  <a:srgbClr val="449C76"/>
                </a:solidFill>
                <a:latin typeface="Tw Cen MT" panose="020B0602020104020603" pitchFamily="34" charset="0"/>
              </a:rPr>
              <a:t>Economic/financial partners</a:t>
            </a:r>
            <a:endParaRPr lang="en-US" sz="1800" dirty="0">
              <a:solidFill>
                <a:srgbClr val="449C76"/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5150"/>
            <a:ext cx="9144000" cy="1091683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F7173"/>
                </a:solidFill>
              </a:rPr>
              <a:t>The Relationship Spectrum</a:t>
            </a:r>
            <a:endParaRPr lang="en-US" sz="4800" b="1" dirty="0">
              <a:solidFill>
                <a:srgbClr val="6F717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331"/>
            <a:ext cx="9144000" cy="1331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1090" y="3001981"/>
            <a:ext cx="28831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en-US" sz="1800" b="1" dirty="0" smtClean="0">
                <a:solidFill>
                  <a:srgbClr val="CD702A"/>
                </a:solidFill>
                <a:latin typeface="Tw Cen MT" panose="020B0602020104020603" pitchFamily="34" charset="0"/>
              </a:rPr>
              <a:t>Not communicating</a:t>
            </a:r>
            <a:endParaRPr lang="en-US" sz="1800" dirty="0" smtClean="0">
              <a:solidFill>
                <a:srgbClr val="CD702A"/>
              </a:solidFill>
              <a:latin typeface="Tw Cen MT" panose="020B0602020104020603" pitchFamily="34" charset="0"/>
            </a:endParaRPr>
          </a:p>
          <a:p>
            <a:pPr lvl="2" fontAlgn="base"/>
            <a:r>
              <a:rPr lang="en-US" sz="1800" b="1" dirty="0" smtClean="0">
                <a:solidFill>
                  <a:srgbClr val="CD702A"/>
                </a:solidFill>
                <a:latin typeface="Tw Cen MT" panose="020B0602020104020603" pitchFamily="34" charset="0"/>
              </a:rPr>
              <a:t>Disrespectful</a:t>
            </a:r>
            <a:endParaRPr lang="en-US" sz="1800" dirty="0" smtClean="0">
              <a:solidFill>
                <a:srgbClr val="CD702A"/>
              </a:solidFill>
              <a:latin typeface="Tw Cen MT" panose="020B0602020104020603" pitchFamily="34" charset="0"/>
            </a:endParaRPr>
          </a:p>
          <a:p>
            <a:pPr lvl="2" fontAlgn="base"/>
            <a:r>
              <a:rPr lang="en-US" sz="1800" b="1" dirty="0" smtClean="0">
                <a:solidFill>
                  <a:srgbClr val="CD702A"/>
                </a:solidFill>
                <a:latin typeface="Tw Cen MT" panose="020B0602020104020603" pitchFamily="34" charset="0"/>
              </a:rPr>
              <a:t>Not trusting</a:t>
            </a:r>
          </a:p>
          <a:p>
            <a:pPr lvl="2" fontAlgn="base"/>
            <a:r>
              <a:rPr lang="en-US" sz="1800" b="1" dirty="0" smtClean="0">
                <a:solidFill>
                  <a:srgbClr val="CD702A"/>
                </a:solidFill>
                <a:latin typeface="Tw Cen MT" panose="020B0602020104020603" pitchFamily="34" charset="0"/>
              </a:rPr>
              <a:t>Dishonest</a:t>
            </a:r>
            <a:endParaRPr lang="en-US" sz="1800" dirty="0" smtClean="0">
              <a:solidFill>
                <a:srgbClr val="CD702A"/>
              </a:solidFill>
              <a:latin typeface="Tw Cen MT" panose="020B0602020104020603" pitchFamily="34" charset="0"/>
            </a:endParaRPr>
          </a:p>
          <a:p>
            <a:pPr lvl="2" fontAlgn="base"/>
            <a:r>
              <a:rPr lang="en-US" sz="1800" b="1" dirty="0" smtClean="0">
                <a:solidFill>
                  <a:srgbClr val="CD702A"/>
                </a:solidFill>
                <a:latin typeface="Tw Cen MT" panose="020B0602020104020603" pitchFamily="34" charset="0"/>
              </a:rPr>
              <a:t>Trying </a:t>
            </a:r>
            <a:r>
              <a:rPr lang="en-US" sz="1800" b="1" dirty="0">
                <a:solidFill>
                  <a:srgbClr val="CD702A"/>
                </a:solidFill>
                <a:latin typeface="Tw Cen MT" panose="020B0602020104020603" pitchFamily="34" charset="0"/>
              </a:rPr>
              <a:t>to take </a:t>
            </a:r>
            <a:r>
              <a:rPr lang="en-US" sz="1800" b="1" dirty="0" smtClean="0">
                <a:solidFill>
                  <a:srgbClr val="CD702A"/>
                </a:solidFill>
                <a:latin typeface="Tw Cen MT" panose="020B0602020104020603" pitchFamily="34" charset="0"/>
              </a:rPr>
              <a:t>control</a:t>
            </a:r>
            <a:endParaRPr lang="en-US" sz="1800" dirty="0" smtClean="0">
              <a:solidFill>
                <a:srgbClr val="CD702A"/>
              </a:solidFill>
              <a:latin typeface="Tw Cen MT" panose="020B0602020104020603" pitchFamily="34" charset="0"/>
            </a:endParaRPr>
          </a:p>
          <a:p>
            <a:pPr lvl="2" fontAlgn="base"/>
            <a:r>
              <a:rPr lang="en-US" sz="1800" b="1" dirty="0" smtClean="0">
                <a:solidFill>
                  <a:srgbClr val="CD702A"/>
                </a:solidFill>
                <a:latin typeface="Tw Cen MT" panose="020B0602020104020603" pitchFamily="34" charset="0"/>
              </a:rPr>
              <a:t>Only time with partner</a:t>
            </a:r>
            <a:endParaRPr lang="en-US" sz="1800" dirty="0" smtClean="0">
              <a:solidFill>
                <a:srgbClr val="CD702A"/>
              </a:solidFill>
              <a:latin typeface="Tw Cen MT" panose="020B0602020104020603" pitchFamily="34" charset="0"/>
            </a:endParaRPr>
          </a:p>
          <a:p>
            <a:pPr lvl="2" fontAlgn="base"/>
            <a:r>
              <a:rPr lang="en-US" sz="1800" b="1" dirty="0" smtClean="0">
                <a:solidFill>
                  <a:srgbClr val="CD702A"/>
                </a:solidFill>
                <a:latin typeface="Tw Cen MT" panose="020B0602020104020603" pitchFamily="34" charset="0"/>
              </a:rPr>
              <a:t>Pressured into sexual activities</a:t>
            </a:r>
          </a:p>
          <a:p>
            <a:pPr lvl="2" fontAlgn="base"/>
            <a:r>
              <a:rPr lang="en-US" sz="1800" b="1" dirty="0" smtClean="0">
                <a:solidFill>
                  <a:srgbClr val="CD702A"/>
                </a:solidFill>
                <a:latin typeface="Tw Cen MT" panose="020B0602020104020603" pitchFamily="34" charset="0"/>
              </a:rPr>
              <a:t>Unequal economically</a:t>
            </a:r>
            <a:endParaRPr lang="en-US" sz="1800" dirty="0">
              <a:solidFill>
                <a:srgbClr val="CD702A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0841" y="3001981"/>
            <a:ext cx="28831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Communicates with threats</a:t>
            </a:r>
            <a:r>
              <a:rPr lang="en-US" sz="1800" dirty="0">
                <a:solidFill>
                  <a:srgbClr val="99282E"/>
                </a:solidFill>
                <a:latin typeface="Tw Cen MT" panose="020B0602020104020603" pitchFamily="34" charset="0"/>
              </a:rPr>
              <a:t> </a:t>
            </a:r>
            <a:endParaRPr lang="en-US" sz="1800" dirty="0" smtClean="0">
              <a:solidFill>
                <a:srgbClr val="99282E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Mistreats </a:t>
            </a:r>
            <a:r>
              <a:rPr lang="en-US" sz="1800" b="1" dirty="0">
                <a:solidFill>
                  <a:srgbClr val="99282E"/>
                </a:solidFill>
                <a:latin typeface="Tw Cen MT" panose="020B0602020104020603" pitchFamily="34" charset="0"/>
              </a:rPr>
              <a:t>the </a:t>
            </a:r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other</a:t>
            </a:r>
            <a:endParaRPr lang="en-US" sz="1800" dirty="0" smtClean="0">
              <a:solidFill>
                <a:srgbClr val="99282E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Accuses cheating </a:t>
            </a:r>
            <a:endParaRPr lang="en-US" sz="1800" b="1" dirty="0">
              <a:solidFill>
                <a:srgbClr val="99282E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Denies abusive </a:t>
            </a:r>
            <a:r>
              <a:rPr lang="en-US" sz="1800" b="1" dirty="0">
                <a:solidFill>
                  <a:srgbClr val="99282E"/>
                </a:solidFill>
                <a:latin typeface="Tw Cen MT" panose="020B0602020104020603" pitchFamily="34" charset="0"/>
              </a:rPr>
              <a:t>actions </a:t>
            </a:r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Controls </a:t>
            </a:r>
            <a:r>
              <a:rPr lang="en-US" sz="1800" b="1" dirty="0">
                <a:solidFill>
                  <a:srgbClr val="99282E"/>
                </a:solidFill>
                <a:latin typeface="Tw Cen MT" panose="020B0602020104020603" pitchFamily="34" charset="0"/>
              </a:rPr>
              <a:t>the </a:t>
            </a:r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other</a:t>
            </a:r>
            <a:r>
              <a:rPr lang="en-US" sz="1800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 </a:t>
            </a:r>
          </a:p>
          <a:p>
            <a:pPr lvl="1" fontAlgn="base"/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Isolates </a:t>
            </a:r>
            <a:r>
              <a:rPr lang="en-US" sz="1800" b="1" dirty="0">
                <a:solidFill>
                  <a:srgbClr val="99282E"/>
                </a:solidFill>
                <a:latin typeface="Tw Cen MT" panose="020B0602020104020603" pitchFamily="34" charset="0"/>
              </a:rPr>
              <a:t>the other </a:t>
            </a:r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partner</a:t>
            </a:r>
            <a:endParaRPr lang="en-US" sz="1800" dirty="0" smtClean="0">
              <a:solidFill>
                <a:srgbClr val="99282E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Forces sexual activity or pregnancy</a:t>
            </a:r>
            <a:endParaRPr lang="en-US" sz="1800" dirty="0" smtClean="0">
              <a:solidFill>
                <a:srgbClr val="99282E"/>
              </a:solidFill>
              <a:latin typeface="Tw Cen MT" panose="020B0602020104020603" pitchFamily="34" charset="0"/>
            </a:endParaRPr>
          </a:p>
          <a:p>
            <a:pPr lvl="1" fontAlgn="base"/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Exerts </a:t>
            </a:r>
            <a:r>
              <a:rPr lang="en-US" sz="1800" b="1" dirty="0">
                <a:solidFill>
                  <a:srgbClr val="99282E"/>
                </a:solidFill>
                <a:latin typeface="Tw Cen MT" panose="020B0602020104020603" pitchFamily="34" charset="0"/>
              </a:rPr>
              <a:t>economic </a:t>
            </a:r>
            <a:r>
              <a:rPr lang="en-US" sz="1800" b="1" dirty="0" smtClean="0">
                <a:solidFill>
                  <a:srgbClr val="99282E"/>
                </a:solidFill>
                <a:latin typeface="Tw Cen MT" panose="020B0602020104020603" pitchFamily="34" charset="0"/>
              </a:rPr>
              <a:t>control</a:t>
            </a:r>
            <a:endParaRPr lang="en-US" sz="1800" dirty="0">
              <a:solidFill>
                <a:srgbClr val="99282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7" y="1286233"/>
            <a:ext cx="45910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WHAT IS A BOUNDARY?</a:t>
            </a:r>
          </a:p>
          <a:p>
            <a:pPr algn="ctr"/>
            <a:endParaRPr lang="en-US" sz="2200" b="1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WHAT BOUNDARIES HAVE YOU MADE BEFORE?</a:t>
            </a:r>
          </a:p>
          <a:p>
            <a:pPr algn="ctr"/>
            <a:endParaRPr lang="en-US" sz="2200" b="1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WHAT DO BOUNDARIES DO FOR US? </a:t>
            </a:r>
          </a:p>
          <a:p>
            <a:pPr algn="ctr"/>
            <a:endParaRPr lang="en-US" sz="2200" b="1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WHAT IF WE DO NOT KNOW OUR OWN BOUNDARIES</a:t>
            </a:r>
            <a:r>
              <a:rPr lang="en-US" sz="2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?</a:t>
            </a:r>
          </a:p>
          <a:p>
            <a:pPr algn="ctr"/>
            <a:endParaRPr lang="en-US" sz="2200" b="1" dirty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PRACTICE BOUNDARIES, SET CONSQUENCES </a:t>
            </a:r>
            <a:endParaRPr lang="en-US" sz="2200" b="1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pPr algn="ctr"/>
            <a:endParaRPr lang="en-US" sz="2200" b="1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endParaRPr lang="en-US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0897"/>
            <a:ext cx="9144000" cy="959952"/>
          </a:xfrm>
        </p:spPr>
        <p:txBody>
          <a:bodyPr/>
          <a:lstStyle/>
          <a:p>
            <a:r>
              <a:rPr lang="en-US" sz="4800" b="1" dirty="0">
                <a:solidFill>
                  <a:srgbClr val="6D6F71"/>
                </a:solidFill>
              </a:rPr>
              <a:t>S</a:t>
            </a:r>
            <a:r>
              <a:rPr lang="en-US" sz="4800" b="1" dirty="0" smtClean="0">
                <a:solidFill>
                  <a:srgbClr val="6D6F71"/>
                </a:solidFill>
              </a:rPr>
              <a:t>etting Boundaries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59" y="2009322"/>
            <a:ext cx="4080880" cy="27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28825"/>
            <a:ext cx="4562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endParaRPr lang="en-US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3086"/>
            <a:ext cx="9144000" cy="147002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D6F71"/>
                </a:solidFill>
              </a:rPr>
              <a:t>Physical Boundaries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3086" y="1480456"/>
            <a:ext cx="35363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HEALTHY: </a:t>
            </a:r>
          </a:p>
          <a:p>
            <a:r>
              <a:rPr lang="en-US" sz="22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Does this feel good? </a:t>
            </a:r>
          </a:p>
          <a:p>
            <a:r>
              <a:rPr lang="en-US" sz="22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May I touch you here? </a:t>
            </a:r>
          </a:p>
          <a:p>
            <a:r>
              <a:rPr lang="en-US" sz="22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Knocking before entering. </a:t>
            </a:r>
          </a:p>
          <a:p>
            <a:r>
              <a:rPr lang="en-US" sz="22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Ask before hugging a friend</a:t>
            </a:r>
          </a:p>
          <a:p>
            <a:endParaRPr lang="en-US" sz="2200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r>
              <a:rPr lang="en-US" sz="22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UNHEALTHY:</a:t>
            </a:r>
          </a:p>
          <a:p>
            <a:r>
              <a:rPr lang="en-US" sz="22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Coercion or pressure </a:t>
            </a:r>
          </a:p>
          <a:p>
            <a:r>
              <a:rPr lang="en-US" sz="22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Sex is not a currency</a:t>
            </a:r>
          </a:p>
          <a:p>
            <a:r>
              <a:rPr lang="en-US" sz="22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Pressure to use drugs or alcohol </a:t>
            </a:r>
          </a:p>
          <a:p>
            <a:r>
              <a:rPr lang="en-US" sz="22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Breaking or throwing objects </a:t>
            </a:r>
          </a:p>
          <a:p>
            <a:r>
              <a:rPr lang="en-US" sz="22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Harming pets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50" y="1480456"/>
            <a:ext cx="4732589" cy="32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0897"/>
            <a:ext cx="9144000" cy="1136221"/>
          </a:xfrm>
        </p:spPr>
        <p:txBody>
          <a:bodyPr/>
          <a:lstStyle/>
          <a:p>
            <a:r>
              <a:rPr lang="en-US" sz="4800" b="1" dirty="0">
                <a:solidFill>
                  <a:srgbClr val="6D6F71"/>
                </a:solidFill>
              </a:rPr>
              <a:t>E</a:t>
            </a:r>
            <a:r>
              <a:rPr lang="en-US" sz="4800" b="1" dirty="0" smtClean="0">
                <a:solidFill>
                  <a:srgbClr val="6D6F71"/>
                </a:solidFill>
              </a:rPr>
              <a:t>motional Boundaries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3306" y="1474576"/>
            <a:ext cx="44786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6F7173"/>
                </a:solidFill>
                <a:latin typeface="+mn-lt"/>
              </a:rPr>
              <a:t>HEALTHY: </a:t>
            </a:r>
          </a:p>
          <a:p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Supportive of your interests, hobbies, career</a:t>
            </a:r>
          </a:p>
          <a:p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Expecting accountability</a:t>
            </a:r>
          </a:p>
          <a:p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Remaining optimistic and open to change</a:t>
            </a:r>
          </a:p>
          <a:p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Willingness to recognize fault and apologize </a:t>
            </a:r>
          </a:p>
          <a:p>
            <a:endParaRPr lang="en-US" sz="1800" dirty="0" smtClean="0">
              <a:solidFill>
                <a:srgbClr val="6F7173"/>
              </a:solidFill>
              <a:latin typeface="+mn-lt"/>
            </a:endParaRPr>
          </a:p>
          <a:p>
            <a:r>
              <a:rPr lang="en-US" sz="1800" b="1" dirty="0" smtClean="0">
                <a:solidFill>
                  <a:srgbClr val="6F7173"/>
                </a:solidFill>
                <a:latin typeface="+mn-lt"/>
              </a:rPr>
              <a:t>UNHEALTHY:</a:t>
            </a:r>
          </a:p>
          <a:p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Jealous of friends and time spent with others</a:t>
            </a:r>
          </a:p>
          <a:p>
            <a:pPr lvl="2" fontAlgn="base"/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Controlling who you see, where you go, or what you </a:t>
            </a:r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do (***)</a:t>
            </a:r>
            <a:endParaRPr lang="en-US" sz="1800" dirty="0" smtClean="0">
              <a:solidFill>
                <a:srgbClr val="6F7173"/>
              </a:solidFill>
              <a:latin typeface="+mn-lt"/>
            </a:endParaRPr>
          </a:p>
          <a:p>
            <a:pPr lvl="2" fontAlgn="base"/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Using guilt and shame </a:t>
            </a:r>
          </a:p>
          <a:p>
            <a:pPr lvl="2" fontAlgn="base"/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Unrealistic </a:t>
            </a:r>
            <a:r>
              <a:rPr lang="en-US" sz="1800" dirty="0" err="1" smtClean="0">
                <a:solidFill>
                  <a:srgbClr val="6F7173"/>
                </a:solidFill>
                <a:latin typeface="+mn-lt"/>
              </a:rPr>
              <a:t>Expectaitons</a:t>
            </a:r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 </a:t>
            </a:r>
          </a:p>
          <a:p>
            <a:pPr lvl="2" fontAlgn="base"/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Too serious too quickly </a:t>
            </a:r>
          </a:p>
          <a:p>
            <a:pPr lvl="2" fontAlgn="base"/>
            <a:r>
              <a:rPr lang="en-US" sz="1800" dirty="0" smtClean="0">
                <a:solidFill>
                  <a:srgbClr val="6F7173"/>
                </a:solidFill>
                <a:latin typeface="+mn-lt"/>
              </a:rPr>
              <a:t>Rigid ideas about gender roles </a:t>
            </a:r>
          </a:p>
          <a:p>
            <a:pPr lvl="2" fontAlgn="base"/>
            <a:endParaRPr lang="en-US" dirty="0" smtClean="0"/>
          </a:p>
          <a:p>
            <a:pPr lvl="2" fontAlgn="base"/>
            <a:endParaRPr lang="en-US" dirty="0" smtClean="0"/>
          </a:p>
          <a:p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7543"/>
            <a:ext cx="4147457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0897"/>
            <a:ext cx="9144000" cy="114221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D6F71"/>
                </a:solidFill>
              </a:rPr>
              <a:t>Verbal Boundaries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5944" y="1521932"/>
            <a:ext cx="4516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HEALTHY: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Can I be honest with you about something? 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How are you feeling? 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I feel ____ when you _____.  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I respect you. / and that’s why _____. 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Can you think of a compromise that will work for both of us? 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I wish you would hold my hand more often</a:t>
            </a:r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. (Be Specific)</a:t>
            </a:r>
            <a:endParaRPr lang="en-US" sz="2000" dirty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r>
              <a:rPr lang="en-US" sz="2000" b="1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UNHEALTHY: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Threats toward you, family, or friends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Minimizing or demeaning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You always… / You never…</a:t>
            </a:r>
          </a:p>
          <a:p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I wish you were more affectionate. </a:t>
            </a:r>
            <a:r>
              <a:rPr lang="en-US" sz="2000" dirty="0" smtClean="0">
                <a:solidFill>
                  <a:srgbClr val="6D6F71"/>
                </a:solidFill>
                <a:latin typeface="Tw Cen MT" panose="020B0602020104020603" pitchFamily="34" charset="0"/>
              </a:rPr>
              <a:t>(Don’t Be Vague)</a:t>
            </a:r>
            <a:endParaRPr lang="en-US" sz="2000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endParaRPr lang="en-US" sz="1800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  <a:p>
            <a:endParaRPr lang="en-US" sz="1800" dirty="0" smtClean="0">
              <a:solidFill>
                <a:srgbClr val="6D6F71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60" y="2149151"/>
            <a:ext cx="4432040" cy="33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9239" y="4130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45" y="6265721"/>
            <a:ext cx="2509994" cy="44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59"/>
            <a:ext cx="6162286" cy="699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144000" cy="625151"/>
          </a:xfrm>
          <a:prstGeom prst="rect">
            <a:avLst/>
          </a:prstGeom>
          <a:solidFill>
            <a:srgbClr val="CE0F4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E0F4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00897"/>
            <a:ext cx="9144000" cy="120604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6D6F71"/>
                </a:solidFill>
              </a:rPr>
              <a:t>Tech &amp; Social Media Boundaries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8" y="2337037"/>
            <a:ext cx="3111826" cy="3111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9802" y="1630793"/>
            <a:ext cx="52137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6D6F71"/>
                </a:solidFill>
                <a:latin typeface="+mn-lt"/>
              </a:rPr>
              <a:t>HEALTHY: </a:t>
            </a:r>
          </a:p>
          <a:p>
            <a:pPr fontAlgn="base"/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Is it okay to tag or check in?</a:t>
            </a:r>
          </a:p>
          <a:p>
            <a:pPr fontAlgn="base"/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Do we post our relationship status?</a:t>
            </a:r>
          </a:p>
          <a:p>
            <a:pPr fontAlgn="base"/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Is it okay to friend or follow my friends?</a:t>
            </a:r>
          </a:p>
          <a:p>
            <a:pPr fontAlgn="base"/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When is it okay to text me and what is the expectation for when we return it?</a:t>
            </a:r>
          </a:p>
          <a:p>
            <a:pPr fontAlgn="base"/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Is it okay to use each other’s devices?</a:t>
            </a:r>
          </a:p>
          <a:p>
            <a:pPr fontAlgn="base"/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Is it okay to post, tweet or comment about our relationship?</a:t>
            </a:r>
          </a:p>
          <a:p>
            <a:endParaRPr lang="en-US" sz="1800" dirty="0" smtClean="0">
              <a:solidFill>
                <a:srgbClr val="6D6F71"/>
              </a:solidFill>
              <a:latin typeface="+mn-lt"/>
            </a:endParaRPr>
          </a:p>
          <a:p>
            <a:r>
              <a:rPr lang="en-US" sz="1800" b="1" dirty="0" smtClean="0">
                <a:solidFill>
                  <a:srgbClr val="6D6F71"/>
                </a:solidFill>
                <a:latin typeface="+mn-lt"/>
              </a:rPr>
              <a:t>UNHEALTHY:</a:t>
            </a:r>
          </a:p>
          <a:p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Sharing passwords  </a:t>
            </a:r>
          </a:p>
          <a:p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Sharing one social media account</a:t>
            </a:r>
          </a:p>
          <a:p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Searching each other’s devices</a:t>
            </a:r>
          </a:p>
          <a:p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Controlling the content you access and share online</a:t>
            </a:r>
          </a:p>
          <a:p>
            <a:r>
              <a:rPr lang="en-US" sz="1800" dirty="0" smtClean="0">
                <a:solidFill>
                  <a:srgbClr val="6D6F71"/>
                </a:solidFill>
                <a:latin typeface="+mn-lt"/>
              </a:rPr>
              <a:t>Tracking your location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184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10281</TotalTime>
  <Words>623</Words>
  <Application>Microsoft Office PowerPoint</Application>
  <PresentationFormat>On-screen Show (4:3)</PresentationFormat>
  <Paragraphs>127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Tw Cen MT Condensed</vt:lpstr>
      <vt:lpstr>Office Theme</vt:lpstr>
      <vt:lpstr>HEALTHY RELATIONSHIPS</vt:lpstr>
      <vt:lpstr>PowerPoint Presentation</vt:lpstr>
      <vt:lpstr>Partnered Activity </vt:lpstr>
      <vt:lpstr>The Relationship Spectrum</vt:lpstr>
      <vt:lpstr>Setting Boundaries </vt:lpstr>
      <vt:lpstr>Physical Boundaries </vt:lpstr>
      <vt:lpstr>Emotional Boundaries </vt:lpstr>
      <vt:lpstr>Verbal Boundaries </vt:lpstr>
      <vt:lpstr>Tech &amp; Social Media Boundaries </vt:lpstr>
      <vt:lpstr>WHY TO REPORT </vt:lpstr>
      <vt:lpstr>Protecting The Pack: Spotting &amp; Standing Up To Abuse </vt:lpstr>
      <vt:lpstr>An Ideal Relationship / Friendship </vt:lpstr>
      <vt:lpstr>Where Can I Find Out More?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and College</dc:title>
  <dc:creator>Angela Marie Catena</dc:creator>
  <cp:lastModifiedBy>Cole Allen Carvour</cp:lastModifiedBy>
  <cp:revision>219</cp:revision>
  <cp:lastPrinted>2016-05-20T19:53:42Z</cp:lastPrinted>
  <dcterms:modified xsi:type="dcterms:W3CDTF">2017-01-23T20:13:19Z</dcterms:modified>
</cp:coreProperties>
</file>